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removePersonalInfoOnSave="1" saveSubsetFonts="1">
  <p:sldMasterIdLst>
    <p:sldMasterId id="2147483803" r:id="rId4"/>
  </p:sldMasterIdLst>
  <p:notesMasterIdLst>
    <p:notesMasterId r:id="rId6"/>
  </p:notesMasterIdLst>
  <p:handoutMasterIdLst>
    <p:handoutMasterId r:id="rId7"/>
  </p:handoutMasterIdLst>
  <p:sldIdLst>
    <p:sldId id="260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ster - Event Announcement and QR" id="{EE89DB0C-CDFC-D348-9893-8D6E8D1206D8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4" autoAdjust="0"/>
    <p:restoredTop sz="94271"/>
  </p:normalViewPr>
  <p:slideViewPr>
    <p:cSldViewPr snapToGrid="0">
      <p:cViewPr>
        <p:scale>
          <a:sx n="86" d="100"/>
          <a:sy n="86" d="100"/>
        </p:scale>
        <p:origin x="1432" y="-1400"/>
      </p:cViewPr>
      <p:guideLst>
        <p:guide orient="horz" pos="3168"/>
        <p:guide pos="2448"/>
      </p:guideLst>
    </p:cSldViewPr>
  </p:slideViewPr>
  <p:outlineViewPr>
    <p:cViewPr>
      <p:scale>
        <a:sx n="35" d="100"/>
        <a:sy n="35" d="100"/>
      </p:scale>
      <p:origin x="0" y="-44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888" y="1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BlindSquare Event Announcement Poster - QR Code App Link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5/25/2017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(c) TSVI LLC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EF6B9-21BA-4F23-9CAC-47147AFFA1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1704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BlindSquare Event Announcement Poster - QR Code App Link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5/25/2017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(c) TSVI LLC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6E695-1FEC-489F-8D1B-295ED1FA9E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0638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" name="Notes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</a:t>
            </a:r>
            <a:r>
              <a:rPr lang="en-US" baseline="0" dirty="0" smtClean="0"/>
              <a:t> are looking forward to seeing you at the upcoming DOI Section 508 Outreach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0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894" y="2623066"/>
            <a:ext cx="5330284" cy="3077398"/>
          </a:xfrm>
        </p:spPr>
        <p:txBody>
          <a:bodyPr anchor="b">
            <a:noAutofit/>
          </a:bodyPr>
          <a:lstStyle>
            <a:lvl1pPr algn="ctr">
              <a:defRPr sz="51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8441" y="5802545"/>
            <a:ext cx="4355192" cy="1593148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948" y="9464966"/>
            <a:ext cx="1025064" cy="59343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7335" y="9464966"/>
            <a:ext cx="4477403" cy="59343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67061" y="9464966"/>
            <a:ext cx="1017636" cy="59343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08FAEA7-0C3C-4CCF-BA6B-669D7915826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79947" y="1091889"/>
            <a:ext cx="6804751" cy="7846184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4395" y="3366772"/>
            <a:ext cx="6120765" cy="5238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48677" y="915429"/>
            <a:ext cx="1267308" cy="76900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4396" y="915429"/>
            <a:ext cx="4865846" cy="76900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yer 8.5 x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19002" y="535236"/>
            <a:ext cx="5242220" cy="1806628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52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039565" y="2689705"/>
            <a:ext cx="2521657" cy="322599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1600" b="1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Heading 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039564" y="3020733"/>
            <a:ext cx="2521657" cy="3235606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20000"/>
              </a:lnSpc>
              <a:spcBef>
                <a:spcPts val="1100"/>
              </a:spcBef>
              <a:defRPr sz="1100">
                <a:solidFill>
                  <a:schemeClr val="tx2"/>
                </a:solidFill>
              </a:defRPr>
            </a:lvl1pPr>
            <a:lvl2pPr marL="402336" indent="-182880">
              <a:lnSpc>
                <a:spcPct val="120000"/>
              </a:lnSpc>
              <a:spcBef>
                <a:spcPts val="1100"/>
              </a:spcBef>
              <a:defRPr sz="1100">
                <a:solidFill>
                  <a:schemeClr val="tx2"/>
                </a:solidFill>
              </a:defRPr>
            </a:lvl2pPr>
            <a:lvl3pPr marL="402336" indent="-182880">
              <a:lnSpc>
                <a:spcPct val="120000"/>
              </a:lnSpc>
              <a:spcBef>
                <a:spcPts val="1100"/>
              </a:spcBef>
              <a:defRPr sz="1100">
                <a:solidFill>
                  <a:schemeClr val="tx2"/>
                </a:solidFill>
              </a:defRPr>
            </a:lvl3pPr>
            <a:lvl4pPr marL="402336" indent="-182880">
              <a:lnSpc>
                <a:spcPct val="120000"/>
              </a:lnSpc>
              <a:spcBef>
                <a:spcPts val="1100"/>
              </a:spcBef>
              <a:defRPr sz="1100">
                <a:solidFill>
                  <a:schemeClr val="tx2"/>
                </a:solidFill>
              </a:defRPr>
            </a:lvl4pPr>
            <a:lvl5pPr marL="402336" indent="-182880">
              <a:lnSpc>
                <a:spcPct val="120000"/>
              </a:lnSpc>
              <a:spcBef>
                <a:spcPts val="1100"/>
              </a:spcBef>
              <a:defRPr sz="1100">
                <a:solidFill>
                  <a:schemeClr val="tx2"/>
                </a:solidFill>
              </a:defRPr>
            </a:lvl5pPr>
            <a:lvl6pPr marL="402336" indent="-182880">
              <a:lnSpc>
                <a:spcPct val="120000"/>
              </a:lnSpc>
              <a:spcBef>
                <a:spcPts val="1100"/>
              </a:spcBef>
              <a:defRPr sz="1100">
                <a:solidFill>
                  <a:schemeClr val="tx2"/>
                </a:solidFill>
              </a:defRPr>
            </a:lvl6pPr>
            <a:lvl7pPr marL="402336" indent="-182880">
              <a:lnSpc>
                <a:spcPct val="120000"/>
              </a:lnSpc>
              <a:spcBef>
                <a:spcPts val="1100"/>
              </a:spcBef>
              <a:defRPr sz="1100">
                <a:solidFill>
                  <a:schemeClr val="tx2"/>
                </a:solidFill>
              </a:defRPr>
            </a:lvl7pPr>
            <a:lvl8pPr marL="402336" indent="-182880">
              <a:lnSpc>
                <a:spcPct val="120000"/>
              </a:lnSpc>
              <a:spcBef>
                <a:spcPts val="1100"/>
              </a:spcBef>
              <a:defRPr sz="1100">
                <a:solidFill>
                  <a:schemeClr val="tx2"/>
                </a:solidFill>
              </a:defRPr>
            </a:lvl8pPr>
            <a:lvl9pPr marL="402336" indent="-182880">
              <a:lnSpc>
                <a:spcPct val="120000"/>
              </a:lnSpc>
              <a:spcBef>
                <a:spcPts val="1100"/>
              </a:spcBef>
              <a:defRPr sz="11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19002" y="2743200"/>
            <a:ext cx="2340864" cy="35131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319002" y="6402044"/>
            <a:ext cx="2340864" cy="37431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00" b="1" i="1" cap="none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319002" y="7024685"/>
            <a:ext cx="5242220" cy="322599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2600" cap="none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date and time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319002" y="7378973"/>
            <a:ext cx="5242220" cy="322599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Address, City, ST  ZIP Code</a:t>
            </a:r>
            <a:endParaRPr lang="en-U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356147" y="8723430"/>
            <a:ext cx="2452124" cy="30703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10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356147" y="9038256"/>
            <a:ext cx="2452124" cy="322599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850" cap="none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Address, City, ST  ZIP CODE</a:t>
            </a:r>
          </a:p>
          <a:p>
            <a:pPr lvl="0"/>
            <a:r>
              <a:rPr lang="en-US" dirty="0" smtClean="0"/>
              <a:t>Telephone | Email Address | Web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71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704" y="1908664"/>
            <a:ext cx="6128269" cy="4184014"/>
          </a:xfrm>
        </p:spPr>
        <p:txBody>
          <a:bodyPr anchor="b">
            <a:normAutofit/>
          </a:bodyPr>
          <a:lstStyle>
            <a:lvl1pPr algn="r">
              <a:defRPr sz="51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704" y="6183948"/>
            <a:ext cx="6128269" cy="1676875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530">
                <a:solidFill>
                  <a:schemeClr val="tx2"/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054" y="9464966"/>
            <a:ext cx="1034286" cy="5934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7499" y="9464966"/>
            <a:ext cx="4477403" cy="59343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67061" y="9464966"/>
            <a:ext cx="1017636" cy="5934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8FAEA7-0C3C-4CCF-BA6B-669D791582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5196876" y="2472290"/>
            <a:ext cx="2087821" cy="6465782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5196876" y="2472290"/>
            <a:ext cx="2087821" cy="6465782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395" y="3352801"/>
            <a:ext cx="2835464" cy="525272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9944" y="3352801"/>
            <a:ext cx="2835464" cy="525272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95" y="1005840"/>
            <a:ext cx="6120765" cy="21793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395" y="3432337"/>
            <a:ext cx="2835464" cy="1208404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040" b="0" baseline="0">
                <a:solidFill>
                  <a:schemeClr val="tx2"/>
                </a:solidFill>
              </a:defRPr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396" y="4847639"/>
            <a:ext cx="2835463" cy="375788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59696" y="3446306"/>
            <a:ext cx="2835464" cy="1208404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040" b="0" baseline="0">
                <a:solidFill>
                  <a:schemeClr val="tx2"/>
                </a:solidFill>
              </a:defRPr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59696" y="4847639"/>
            <a:ext cx="2835464" cy="375788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551"/>
            <a:ext cx="3380994" cy="100578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86" y="1005840"/>
            <a:ext cx="2458022" cy="3164897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37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8213" y="1005841"/>
            <a:ext cx="3322701" cy="7590367"/>
          </a:xfrm>
        </p:spPr>
        <p:txBody>
          <a:bodyPr/>
          <a:lstStyle>
            <a:lvl1pPr>
              <a:defRPr sz="1275"/>
            </a:lvl1pPr>
            <a:lvl2pPr>
              <a:defRPr sz="1275"/>
            </a:lvl2pPr>
            <a:lvl3pPr>
              <a:defRPr sz="1148"/>
            </a:lvl3pPr>
            <a:lvl4pPr>
              <a:defRPr sz="1148"/>
            </a:lvl4pPr>
            <a:lvl5pPr>
              <a:defRPr sz="1020"/>
            </a:lvl5pPr>
            <a:lvl6pPr>
              <a:defRPr sz="1020"/>
            </a:lvl6pPr>
            <a:lvl7pPr>
              <a:defRPr sz="1020"/>
            </a:lvl7pPr>
            <a:lvl8pPr>
              <a:defRPr sz="1020"/>
            </a:lvl8pPr>
            <a:lvl9pPr>
              <a:defRPr sz="10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486" y="4189305"/>
            <a:ext cx="2458022" cy="4416215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275"/>
              </a:spcAft>
              <a:buNone/>
              <a:defRPr sz="136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1487" y="9464966"/>
            <a:ext cx="767915" cy="5934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6290" y="9464966"/>
            <a:ext cx="1513218" cy="5934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00502" y="9464966"/>
            <a:ext cx="1017636" cy="5934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8FAEA7-0C3C-4CCF-BA6B-669D791582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80994" y="551"/>
            <a:ext cx="145733" cy="1005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380994" y="551"/>
            <a:ext cx="145733" cy="1005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551"/>
            <a:ext cx="3380994" cy="100578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86" y="1005840"/>
            <a:ext cx="2458022" cy="3164897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374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26726" y="2"/>
            <a:ext cx="4245674" cy="10058399"/>
          </a:xfrm>
        </p:spPr>
        <p:txBody>
          <a:bodyPr anchor="t">
            <a:normAutofit/>
          </a:bodyPr>
          <a:lstStyle>
            <a:lvl1pPr marL="0" indent="0">
              <a:buNone/>
              <a:defRPr sz="1275"/>
            </a:lvl1pPr>
            <a:lvl2pPr marL="291465" indent="0">
              <a:buNone/>
              <a:defRPr sz="1275"/>
            </a:lvl2pPr>
            <a:lvl3pPr marL="582930" indent="0">
              <a:buNone/>
              <a:defRPr sz="1275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486" y="4188753"/>
            <a:ext cx="2458022" cy="4416767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275"/>
              </a:spcAft>
              <a:buNone/>
              <a:defRPr sz="136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1487" y="9464966"/>
            <a:ext cx="767915" cy="5934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6290" y="9464966"/>
            <a:ext cx="1513218" cy="5934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00502" y="9464966"/>
            <a:ext cx="1017636" cy="5934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8FAEA7-0C3C-4CCF-BA6B-669D791582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80994" y="551"/>
            <a:ext cx="145733" cy="1005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380994" y="551"/>
            <a:ext cx="145733" cy="1005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395" y="1005840"/>
            <a:ext cx="6120765" cy="21793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395" y="3352800"/>
            <a:ext cx="6120765" cy="5252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6539" y="9464966"/>
            <a:ext cx="767915" cy="593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44647" y="9464966"/>
            <a:ext cx="4004030" cy="593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38870" y="9464966"/>
            <a:ext cx="1017636" cy="593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 baseline="0">
                <a:solidFill>
                  <a:schemeClr val="tx2"/>
                </a:solidFill>
              </a:defRPr>
            </a:lvl1pPr>
          </a:lstStyle>
          <a:p>
            <a:fld id="{308FAEA7-0C3C-4CCF-BA6B-669D791582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785" y="551"/>
            <a:ext cx="145733" cy="1005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04785" y="551"/>
            <a:ext cx="145733" cy="1005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484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hf hdr="0"/>
  <p:txStyles>
    <p:titleStyle>
      <a:lvl1pPr algn="l" defTabSz="582930" rtl="0" eaLnBrk="1" latinLnBrk="0" hangingPunct="1">
        <a:lnSpc>
          <a:spcPct val="89000"/>
        </a:lnSpc>
        <a:spcBef>
          <a:spcPct val="0"/>
        </a:spcBef>
        <a:buNone/>
        <a:defRPr sz="374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6441" indent="-326441" algn="l" defTabSz="582930" rtl="0" eaLnBrk="1" latinLnBrk="0" hangingPunct="1">
        <a:lnSpc>
          <a:spcPct val="94000"/>
        </a:lnSpc>
        <a:spcBef>
          <a:spcPts val="850"/>
        </a:spcBef>
        <a:spcAft>
          <a:spcPts val="170"/>
        </a:spcAft>
        <a:buFont typeface="Franklin Gothic Book" panose="020B0503020102020204" pitchFamily="34" charset="0"/>
        <a:buChar char="■"/>
        <a:defRPr sz="17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6441" indent="-326441" algn="l" defTabSz="582930" rtl="0" eaLnBrk="1" latinLnBrk="0" hangingPunct="1">
        <a:lnSpc>
          <a:spcPct val="94000"/>
        </a:lnSpc>
        <a:spcBef>
          <a:spcPts val="425"/>
        </a:spcBef>
        <a:spcAft>
          <a:spcPts val="170"/>
        </a:spcAft>
        <a:buFont typeface="Franklin Gothic Book" panose="020B0503020102020204" pitchFamily="34" charset="0"/>
        <a:buChar char="–"/>
        <a:defRPr sz="17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26441" indent="-326441" algn="l" defTabSz="582930" rtl="0" eaLnBrk="1" latinLnBrk="0" hangingPunct="1">
        <a:lnSpc>
          <a:spcPct val="94000"/>
        </a:lnSpc>
        <a:spcBef>
          <a:spcPts val="425"/>
        </a:spcBef>
        <a:spcAft>
          <a:spcPts val="170"/>
        </a:spcAft>
        <a:buFont typeface="Franklin Gothic Book" panose="020B0503020102020204" pitchFamily="34" charset="0"/>
        <a:buChar char="■"/>
        <a:defRPr sz="153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26441" indent="-326441" algn="l" defTabSz="582930" rtl="0" eaLnBrk="1" latinLnBrk="0" hangingPunct="1">
        <a:lnSpc>
          <a:spcPct val="94000"/>
        </a:lnSpc>
        <a:spcBef>
          <a:spcPts val="425"/>
        </a:spcBef>
        <a:spcAft>
          <a:spcPts val="170"/>
        </a:spcAft>
        <a:buFont typeface="Franklin Gothic Book" panose="020B0503020102020204" pitchFamily="34" charset="0"/>
        <a:buChar char="–"/>
        <a:defRPr sz="153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26441" indent="-326441" algn="l" defTabSz="582930" rtl="0" eaLnBrk="1" latinLnBrk="0" hangingPunct="1">
        <a:lnSpc>
          <a:spcPct val="94000"/>
        </a:lnSpc>
        <a:spcBef>
          <a:spcPts val="425"/>
        </a:spcBef>
        <a:spcAft>
          <a:spcPts val="170"/>
        </a:spcAft>
        <a:buFont typeface="Franklin Gothic Book" panose="020B0503020102020204" pitchFamily="34" charset="0"/>
        <a:buChar char="■"/>
        <a:defRPr sz="136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26441" indent="-326441" algn="l" defTabSz="582930" rtl="0" eaLnBrk="1" latinLnBrk="0" hangingPunct="1">
        <a:lnSpc>
          <a:spcPct val="94000"/>
        </a:lnSpc>
        <a:spcBef>
          <a:spcPts val="425"/>
        </a:spcBef>
        <a:spcAft>
          <a:spcPts val="170"/>
        </a:spcAft>
        <a:buFont typeface="Franklin Gothic Book" panose="020B0503020102020204" pitchFamily="34" charset="0"/>
        <a:buChar char="–"/>
        <a:defRPr sz="136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6441" indent="-326441" algn="l" defTabSz="582930" rtl="0" eaLnBrk="1" latinLnBrk="0" hangingPunct="1">
        <a:lnSpc>
          <a:spcPct val="94000"/>
        </a:lnSpc>
        <a:spcBef>
          <a:spcPts val="425"/>
        </a:spcBef>
        <a:spcAft>
          <a:spcPts val="170"/>
        </a:spcAft>
        <a:buFont typeface="Franklin Gothic Book" panose="020B0503020102020204" pitchFamily="34" charset="0"/>
        <a:buChar char="■"/>
        <a:defRPr sz="119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26441" indent="-326441" algn="l" defTabSz="582930" rtl="0" eaLnBrk="1" latinLnBrk="0" hangingPunct="1">
        <a:lnSpc>
          <a:spcPct val="94000"/>
        </a:lnSpc>
        <a:spcBef>
          <a:spcPts val="425"/>
        </a:spcBef>
        <a:spcAft>
          <a:spcPts val="170"/>
        </a:spcAft>
        <a:buFont typeface="Franklin Gothic Book" panose="020B0503020102020204" pitchFamily="34" charset="0"/>
        <a:buChar char="–"/>
        <a:defRPr sz="119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26441" indent="-326441" algn="l" defTabSz="582930" rtl="0" eaLnBrk="1" latinLnBrk="0" hangingPunct="1">
        <a:lnSpc>
          <a:spcPct val="94000"/>
        </a:lnSpc>
        <a:spcBef>
          <a:spcPts val="425"/>
        </a:spcBef>
        <a:spcAft>
          <a:spcPts val="170"/>
        </a:spcAft>
        <a:buFont typeface="Franklin Gothic Book" panose="020B0503020102020204" pitchFamily="34" charset="0"/>
        <a:buChar char="■"/>
        <a:defRPr sz="119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yourtsvi.com" TargetMode="External"/><Relationship Id="rId4" Type="http://schemas.openxmlformats.org/officeDocument/2006/relationships/hyperlink" Target="http://www.yourtsvi.com/" TargetMode="External"/><Relationship Id="rId5" Type="http://schemas.openxmlformats.org/officeDocument/2006/relationships/image" Target="../media/image1.tiff"/><Relationship Id="rId6" Type="http://schemas.openxmlformats.org/officeDocument/2006/relationships/hyperlink" Target="https://www.doi.gov/interiormuseum/Plan-a-Visit" TargetMode="External"/><Relationship Id="rId7" Type="http://schemas.openxmlformats.org/officeDocument/2006/relationships/hyperlink" Target="https://appsto.re/us/9ec5L.i" TargetMode="External"/><Relationship Id="rId8" Type="http://schemas.openxmlformats.org/officeDocument/2006/relationships/image" Target="../media/image2.png"/><Relationship Id="rId9" Type="http://schemas.openxmlformats.org/officeDocument/2006/relationships/image" Target="../media/image3.jpg"/><Relationship Id="rId10" Type="http://schemas.openxmlformats.org/officeDocument/2006/relationships/hyperlink" Target="http://yourtsvi.com/" TargetMode="External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Placeholder 68"/>
          <p:cNvSpPr>
            <a:spLocks noGrp="1"/>
          </p:cNvSpPr>
          <p:nvPr>
            <p:ph type="body" sz="quarter" idx="19"/>
          </p:nvPr>
        </p:nvSpPr>
        <p:spPr>
          <a:xfrm>
            <a:off x="1392756" y="9809816"/>
            <a:ext cx="3147345" cy="322599"/>
          </a:xfrm>
          <a:effectLst/>
        </p:spPr>
        <p:txBody>
          <a:bodyPr/>
          <a:lstStyle/>
          <a:p>
            <a:pPr lvl="0"/>
            <a:r>
              <a:rPr lang="en-US" sz="1000" dirty="0" smtClean="0"/>
              <a:t>(717) 278-1795  | </a:t>
            </a:r>
            <a:r>
              <a:rPr lang="en-US" sz="1000" dirty="0" smtClean="0">
                <a:hlinkClick r:id="rId3"/>
              </a:rPr>
              <a:t>info@yourtsvi.com</a:t>
            </a:r>
            <a:r>
              <a:rPr lang="en-US" sz="1000" dirty="0" smtClean="0"/>
              <a:t> | </a:t>
            </a:r>
            <a:r>
              <a:rPr lang="en-US" sz="1000" dirty="0" smtClean="0">
                <a:hlinkClick r:id="rId4"/>
              </a:rPr>
              <a:t>www.yourtsvi.com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68" name="Text Placeholder 67"/>
          <p:cNvSpPr>
            <a:spLocks noGrp="1"/>
          </p:cNvSpPr>
          <p:nvPr>
            <p:ph type="body" sz="quarter" idx="18"/>
          </p:nvPr>
        </p:nvSpPr>
        <p:spPr>
          <a:xfrm>
            <a:off x="1371600" y="9411443"/>
            <a:ext cx="3224257" cy="307033"/>
          </a:xfrm>
        </p:spPr>
        <p:txBody>
          <a:bodyPr anchor="b"/>
          <a:lstStyle/>
          <a:p>
            <a:r>
              <a:rPr lang="en-US" dirty="0" smtClean="0">
                <a:solidFill>
                  <a:schemeClr val="tx1"/>
                </a:solidFill>
              </a:rPr>
              <a:t>Tech solutions for visual independence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 descr="Tech Solutions for Visual Independence Image" title="yourTSVI Brand 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" y="9481401"/>
            <a:ext cx="611731" cy="576999"/>
          </a:xfrm>
          <a:prstGeom prst="rect">
            <a:avLst/>
          </a:prstGeom>
        </p:spPr>
      </p:pic>
      <p:sp>
        <p:nvSpPr>
          <p:cNvPr id="67" name="Text Placeholder 66" descr="Click for DOI information " title="Event Location / Address Link"/>
          <p:cNvSpPr>
            <a:spLocks noGrp="1"/>
          </p:cNvSpPr>
          <p:nvPr>
            <p:ph type="body" sz="quarter" idx="15"/>
          </p:nvPr>
        </p:nvSpPr>
        <p:spPr>
          <a:xfrm>
            <a:off x="1422736" y="8009278"/>
            <a:ext cx="4228556" cy="583408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Main Interior Building</a:t>
            </a:r>
          </a:p>
          <a:p>
            <a:r>
              <a:rPr lang="en-US" sz="1800" dirty="0" smtClean="0">
                <a:solidFill>
                  <a:schemeClr val="tx1"/>
                </a:solidFill>
                <a:hlinkClick r:id="rId6"/>
              </a:rPr>
              <a:t>1849 C St. N.W., Washington D.C. 20240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0" name="Picture Placeholder 69" descr="Scan the QR code or Click  the Qr code, for a direct link to the App store to dowload the BlindSquare Event. " title="BlindSquare QR Code &amp; Link to BlindSq Event App">
            <a:hlinkClick r:id="rId7"/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35" y="2291704"/>
            <a:ext cx="2785531" cy="3019965"/>
          </a:xfrm>
        </p:spPr>
      </p:pic>
      <p:sp>
        <p:nvSpPr>
          <p:cNvPr id="66" name="Text Placeholder 65"/>
          <p:cNvSpPr>
            <a:spLocks noGrp="1"/>
          </p:cNvSpPr>
          <p:nvPr>
            <p:ph type="body" sz="quarter" idx="14"/>
          </p:nvPr>
        </p:nvSpPr>
        <p:spPr>
          <a:xfrm>
            <a:off x="1450668" y="5311669"/>
            <a:ext cx="2340864" cy="635708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hlinkClick r:id="rId7"/>
              </a:rPr>
              <a:t>BlindSquare Event Free iOS App  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3" name="Text Placeholder 42" descr="Visit yourTSVI at the vendor location for information and demonstration of BlindSquare Systems." title="Announcement of Active BlindSquare Event"/>
          <p:cNvSpPr>
            <a:spLocks noGrp="1"/>
          </p:cNvSpPr>
          <p:nvPr>
            <p:ph type="body" sz="quarter" idx="17"/>
          </p:nvPr>
        </p:nvSpPr>
        <p:spPr>
          <a:xfrm>
            <a:off x="4614766" y="3138765"/>
            <a:ext cx="2711585" cy="3443138"/>
          </a:xfrm>
        </p:spPr>
        <p:txBody>
          <a:bodyPr anchor="t"/>
          <a:lstStyle/>
          <a:p>
            <a:pPr marL="0" indent="0">
              <a:buNone/>
            </a:pPr>
            <a:r>
              <a:rPr lang="en-US" sz="1200" dirty="0" smtClean="0">
                <a:latin typeface="Arial Unicode MS" charset="0"/>
                <a:ea typeface="Arial Unicode MS" charset="0"/>
                <a:cs typeface="Arial Unicode MS" charset="0"/>
              </a:rPr>
              <a:t>Come visit the </a:t>
            </a:r>
            <a:r>
              <a:rPr lang="en-US" sz="1200" dirty="0" smtClean="0">
                <a:latin typeface="Arial Unicode MS" charset="0"/>
                <a:ea typeface="Arial Unicode MS" charset="0"/>
                <a:cs typeface="Arial Unicode MS" charset="0"/>
              </a:rPr>
              <a:t>TSVI vendor location  at the </a:t>
            </a:r>
            <a:r>
              <a:rPr lang="en-US" sz="1200" dirty="0" smtClean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sz="1200" dirty="0" smtClean="0">
                <a:latin typeface="Arial Unicode MS" charset="0"/>
                <a:ea typeface="Arial Unicode MS" charset="0"/>
                <a:cs typeface="Arial Unicode MS" charset="0"/>
              </a:rPr>
              <a:t>US Department of the Interior’s (DOI),  Section 508 Outreach Event on May 25, 2017. Accessible Indoor &amp; Outdoor Navigation with BlindSquare</a:t>
            </a:r>
            <a:r>
              <a:rPr lang="en-US" sz="1300" dirty="0" smtClean="0">
                <a:latin typeface="Arial Unicode MS" charset="0"/>
                <a:ea typeface="Arial Unicode MS" charset="0"/>
                <a:cs typeface="Arial Unicode MS" charset="0"/>
              </a:rPr>
              <a:t>.</a:t>
            </a:r>
          </a:p>
          <a:p>
            <a:pPr>
              <a:buFont typeface="Wingdings" charset="2"/>
              <a:buChar char="Ø"/>
            </a:pPr>
            <a:r>
              <a:rPr lang="en-US" sz="12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sz="12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Beacon Positioning Service  </a:t>
            </a:r>
            <a:r>
              <a:rPr lang="en-US" sz="1200" dirty="0" smtClean="0">
                <a:latin typeface="Arial Unicode MS" charset="0"/>
                <a:ea typeface="Arial Unicode MS" charset="0"/>
                <a:cs typeface="Arial Unicode MS" charset="0"/>
              </a:rPr>
              <a:t>Solutions for Indoor Navigation and Remote Outdoor Locations</a:t>
            </a:r>
          </a:p>
          <a:p>
            <a:pPr>
              <a:buFont typeface="Wingdings" charset="2"/>
              <a:buChar char="Ø"/>
            </a:pPr>
            <a:r>
              <a:rPr lang="en-US" sz="12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Customized  Location Services</a:t>
            </a:r>
            <a:r>
              <a:rPr lang="en-US" sz="12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sz="1200" dirty="0" smtClean="0">
                <a:latin typeface="Arial Unicode MS" charset="0"/>
                <a:ea typeface="Arial Unicode MS" charset="0"/>
                <a:cs typeface="Arial Unicode MS" charset="0"/>
              </a:rPr>
              <a:t>Solutions for all outdoor navigation, object identification, &amp; hazard alerts </a:t>
            </a:r>
          </a:p>
          <a:p>
            <a:pPr>
              <a:buFont typeface="Wingdings" charset="2"/>
              <a:buChar char="Ø"/>
            </a:pPr>
            <a:r>
              <a:rPr lang="en-US" sz="1200" b="1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BlindSqu</a:t>
            </a:r>
            <a:r>
              <a:rPr lang="en-US" sz="12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sz="12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QR </a:t>
            </a:r>
            <a:r>
              <a:rPr lang="en-US" sz="12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C</a:t>
            </a:r>
            <a:r>
              <a:rPr lang="en-US" sz="12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odes  Service  </a:t>
            </a:r>
            <a:r>
              <a:rPr lang="en-US" sz="1200" dirty="0" smtClean="0">
                <a:latin typeface="Arial Unicode MS" charset="0"/>
                <a:ea typeface="Arial Unicode MS" charset="0"/>
                <a:cs typeface="Arial Unicode MS" charset="0"/>
              </a:rPr>
              <a:t>Solutions alternate access to print available in multiple languages</a:t>
            </a:r>
          </a:p>
          <a:p>
            <a:pPr>
              <a:buFont typeface="Wingdings" charset="2"/>
              <a:buChar char="Ø"/>
            </a:pPr>
            <a:endParaRPr lang="en-US" sz="1200" dirty="0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42" name="Text Placeholder 41" descr="Tech Solutions for Visual Independence, designing accessibilty indoor and out with BlindSquare." title="Company Name"/>
          <p:cNvSpPr>
            <a:spLocks noGrp="1"/>
          </p:cNvSpPr>
          <p:nvPr>
            <p:ph type="body" sz="quarter" idx="16"/>
          </p:nvPr>
        </p:nvSpPr>
        <p:spPr>
          <a:xfrm>
            <a:off x="4614766" y="2481838"/>
            <a:ext cx="3614834" cy="656927"/>
          </a:xfrm>
        </p:spPr>
        <p:txBody>
          <a:bodyPr/>
          <a:lstStyle/>
          <a:p>
            <a:r>
              <a:rPr lang="en-US" sz="2000" dirty="0" smtClean="0">
                <a:solidFill>
                  <a:srgbClr val="C00000"/>
                </a:solidFill>
              </a:rPr>
              <a:t>Tech Solutions for Visual Independence (TSVI)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64" name="Text Placeholder 63" title="Event Name"/>
          <p:cNvSpPr>
            <a:spLocks noGrp="1"/>
          </p:cNvSpPr>
          <p:nvPr>
            <p:ph type="body" sz="quarter" idx="12"/>
          </p:nvPr>
        </p:nvSpPr>
        <p:spPr>
          <a:xfrm>
            <a:off x="1381614" y="7516576"/>
            <a:ext cx="4588944" cy="447032"/>
          </a:xfrm>
        </p:spPr>
        <p:txBody>
          <a:bodyPr/>
          <a:lstStyle/>
          <a:p>
            <a:pPr marL="0" marR="0" indent="0" algn="l" defTabSz="58293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17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lang="en-US" sz="2600" b="1" kern="1200" cap="none" baseline="0" dirty="0" smtClean="0">
                <a:solidFill>
                  <a:schemeClr val="tx1"/>
                </a:solidFill>
                <a:effectLst/>
              </a:rPr>
              <a:t>DOI Section 508 Outreach Event</a:t>
            </a:r>
          </a:p>
        </p:txBody>
      </p:sp>
      <p:pic>
        <p:nvPicPr>
          <p:cNvPr id="14" name="Picture 13" descr="A location that is Enabled with BlindSqure Indoor Beacon Navigation (BPS) and QRS. " title="BlindSquare Enabled Event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" t="-4671" r="2510" b="29452"/>
          <a:stretch/>
        </p:blipFill>
        <p:spPr>
          <a:xfrm>
            <a:off x="514350" y="269297"/>
            <a:ext cx="7200900" cy="1442093"/>
          </a:xfrm>
          <a:prstGeom prst="rect">
            <a:avLst/>
          </a:prstGeom>
        </p:spPr>
      </p:pic>
      <p:sp>
        <p:nvSpPr>
          <p:cNvPr id="2" name="TextBox 1" descr="March 25, 2017" title="Event Date "/>
          <p:cNvSpPr txBox="1"/>
          <p:nvPr/>
        </p:nvSpPr>
        <p:spPr>
          <a:xfrm>
            <a:off x="4937760" y="0"/>
            <a:ext cx="2728089" cy="415498"/>
          </a:xfrm>
          <a:prstGeom prst="rect">
            <a:avLst/>
          </a:prstGeom>
          <a:noFill/>
        </p:spPr>
        <p:txBody>
          <a:bodyPr wrap="square" tIns="0" rtlCol="0">
            <a:normAutofit/>
          </a:bodyPr>
          <a:lstStyle/>
          <a:p>
            <a:pPr lvl="1" algn="r"/>
            <a:r>
              <a:rPr lang="en-US" sz="2400" b="1" dirty="0" smtClean="0"/>
              <a:t>May 25, 2017</a:t>
            </a:r>
            <a:endParaRPr lang="en-US" sz="2400" b="1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874395" y="1005840"/>
            <a:ext cx="2753225" cy="467107"/>
          </a:xfrm>
        </p:spPr>
        <p:txBody>
          <a:bodyPr>
            <a:normAutofit/>
          </a:bodyPr>
          <a:lstStyle/>
          <a:p>
            <a:r>
              <a:rPr lang="en-US" sz="800" dirty="0" smtClean="0">
                <a:noFill/>
              </a:rPr>
              <a:t>Event </a:t>
            </a: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Poster  </a:t>
            </a:r>
            <a:endParaRPr lang="en-U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1" name="Picture 20" descr="YourTSVI, Tech Solutions for Visual Independence LLC" hidden="1" title="YourTSVI Logo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5" y="9474114"/>
            <a:ext cx="645075" cy="5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ustom 1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005392"/>
      </a:hlink>
      <a:folHlink>
        <a:srgbClr val="FF2600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indSquare Event Poster Template.potm" id="{35F27AA4-4E2C-F14D-9FAD-9AEDE127E1B0}" vid="{53411C9B-3D00-144D-866F-A6868445870F}"/>
    </a:ext>
  </a:extLst>
</a:theme>
</file>

<file path=ppt/theme/theme2.xml><?xml version="1.0" encoding="utf-8"?>
<a:theme xmlns:a="http://schemas.openxmlformats.org/drawingml/2006/main" name="Office Theme">
  <a:themeElements>
    <a:clrScheme name="Small Business Flyer">
      <a:dk1>
        <a:sysClr val="windowText" lastClr="000000"/>
      </a:dk1>
      <a:lt1>
        <a:sysClr val="window" lastClr="FFFFFF"/>
      </a:lt1>
      <a:dk2>
        <a:srgbClr val="424243"/>
      </a:dk2>
      <a:lt2>
        <a:srgbClr val="E7E6E6"/>
      </a:lt2>
      <a:accent1>
        <a:srgbClr val="F7B800"/>
      </a:accent1>
      <a:accent2>
        <a:srgbClr val="256DB8"/>
      </a:accent2>
      <a:accent3>
        <a:srgbClr val="56A74A"/>
      </a:accent3>
      <a:accent4>
        <a:srgbClr val="E53E2E"/>
      </a:accent4>
      <a:accent5>
        <a:srgbClr val="717073"/>
      </a:accent5>
      <a:accent6>
        <a:srgbClr val="75496B"/>
      </a:accent6>
      <a:hlink>
        <a:srgbClr val="256DB8"/>
      </a:hlink>
      <a:folHlink>
        <a:srgbClr val="BFBFBF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mall Business Flyer">
      <a:dk1>
        <a:sysClr val="windowText" lastClr="000000"/>
      </a:dk1>
      <a:lt1>
        <a:sysClr val="window" lastClr="FFFFFF"/>
      </a:lt1>
      <a:dk2>
        <a:srgbClr val="424243"/>
      </a:dk2>
      <a:lt2>
        <a:srgbClr val="E7E6E6"/>
      </a:lt2>
      <a:accent1>
        <a:srgbClr val="F7B800"/>
      </a:accent1>
      <a:accent2>
        <a:srgbClr val="256DB8"/>
      </a:accent2>
      <a:accent3>
        <a:srgbClr val="56A74A"/>
      </a:accent3>
      <a:accent4>
        <a:srgbClr val="E53E2E"/>
      </a:accent4>
      <a:accent5>
        <a:srgbClr val="717073"/>
      </a:accent5>
      <a:accent6>
        <a:srgbClr val="75496B"/>
      </a:accent6>
      <a:hlink>
        <a:srgbClr val="256DB8"/>
      </a:hlink>
      <a:folHlink>
        <a:srgbClr val="BFBFBF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2FB236-0869-4DA1-9219-B29E60F8CFB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9846E53-D235-47A8-826E-CDE5524FE7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E0F88BE-5D38-4698-8F1F-D03955250C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BlindSquare Event Poster Template</Template>
  <TotalTime>0</TotalTime>
  <Words>139</Words>
  <Application>Microsoft Macintosh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 Rounded MT Bold</vt:lpstr>
      <vt:lpstr>Arial Unicode MS</vt:lpstr>
      <vt:lpstr>Cambria</vt:lpstr>
      <vt:lpstr>Franklin Gothic Book</vt:lpstr>
      <vt:lpstr>Wingdings</vt:lpstr>
      <vt:lpstr>Crop</vt:lpstr>
      <vt:lpstr>Event Poster  </vt:lpstr>
    </vt:vector>
  </TitlesOfParts>
  <Manager/>
  <Company>Tech Solutions for Visual Independence</Company>
  <LinksUpToDate>false</LinksUpToDate>
  <SharedDoc>false</SharedDoc>
  <HyperlinkBase/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 Section 508 Outreach Event</dc:title>
  <dc:subject>TSVI BlindSquare Event Posters</dc:subject>
  <dc:creator>Andrea Bodnari</dc:creator>
  <cp:keywords>BlindSquare Indoor &amp; Outdoor Navigation</cp:keywords>
  <dc:description/>
  <cp:lastModifiedBy/>
  <cp:revision>1</cp:revision>
  <cp:lastPrinted>2017-04-26T06:05:06Z</cp:lastPrinted>
  <dcterms:created xsi:type="dcterms:W3CDTF">2017-04-25T17:41:37Z</dcterms:created>
  <dcterms:modified xsi:type="dcterms:W3CDTF">2017-04-26T06:09:21Z</dcterms:modified>
  <cp:category>Posters &amp; Announcements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IsMyDocuments">
    <vt:bool>true</vt:bool>
  </property>
  <property fmtid="{D5CDD505-2E9C-101B-9397-08002B2CF9AE}" pid="9" name="Publisher">
    <vt:lpwstr>Andrea Bodnari - yourTSVI</vt:lpwstr>
  </property>
  <property fmtid="{D5CDD505-2E9C-101B-9397-08002B2CF9AE}" pid="10" name="Client">
    <vt:lpwstr>DOI</vt:lpwstr>
  </property>
  <property fmtid="{D5CDD505-2E9C-101B-9397-08002B2CF9AE}" pid="11" name="Language">
    <vt:lpwstr>English</vt:lpwstr>
  </property>
  <property fmtid="{D5CDD505-2E9C-101B-9397-08002B2CF9AE}" pid="12" name="Email ">
    <vt:lpwstr>andrea@yourtsvi.com</vt:lpwstr>
  </property>
</Properties>
</file>